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60" r:id="rId4"/>
    <p:sldId id="26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4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5757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7064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0682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8523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3327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328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9444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8408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985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4442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88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F482E-FF11-40DF-B7D4-8B6323CCC8AA}" type="datetimeFigureOut">
              <a:rPr lang="ru-RU" smtClean="0"/>
              <a:t>17.01.2021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5A8C5-B378-4C1B-9FBA-BCBFDF0C83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3374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49F98E-47D9-4032-A7A1-6C242FFE6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0"/>
            <a:ext cx="91313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E50C38-42B2-429E-84F4-851EDA822F03}"/>
              </a:ext>
            </a:extLst>
          </p:cNvPr>
          <p:cNvSpPr txBox="1"/>
          <p:nvPr/>
        </p:nvSpPr>
        <p:spPr>
          <a:xfrm>
            <a:off x="1468703" y="395081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Hierarchy Service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E1C8F8-DAB1-4EEF-B44E-F07D7F65A08D}"/>
              </a:ext>
            </a:extLst>
          </p:cNvPr>
          <p:cNvSpPr txBox="1"/>
          <p:nvPr/>
        </p:nvSpPr>
        <p:spPr>
          <a:xfrm>
            <a:off x="6089653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List children of a folder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10F690-3F43-4E8B-9BE6-9E4C9CAB39A4}"/>
              </a:ext>
            </a:extLst>
          </p:cNvPr>
          <p:cNvSpPr txBox="1"/>
          <p:nvPr/>
        </p:nvSpPr>
        <p:spPr>
          <a:xfrm>
            <a:off x="6065285" y="4105516"/>
            <a:ext cx="28607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Create/delete/rename/move Folder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Create/delete/rename/move Page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Mark/unmark a Page in a Folder as Landing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AC7E44-7372-4427-9746-A251046E383C}"/>
              </a:ext>
            </a:extLst>
          </p:cNvPr>
          <p:cNvSpPr txBox="1"/>
          <p:nvPr/>
        </p:nvSpPr>
        <p:spPr>
          <a:xfrm>
            <a:off x="6089911" y="5759443"/>
            <a:ext cx="28607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Folder:created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, deleted, renamed, moved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Same for page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Folder: 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pageSetAsLanding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 (+Unset)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ABC6F3-BA9D-43B2-9B52-39F617AC45C1}"/>
              </a:ext>
            </a:extLst>
          </p:cNvPr>
          <p:cNvSpPr txBox="1"/>
          <p:nvPr/>
        </p:nvSpPr>
        <p:spPr>
          <a:xfrm>
            <a:off x="132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Medium usage – by authors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A7B6FD-6C28-4952-B467-F39970F198F7}"/>
              </a:ext>
            </a:extLst>
          </p:cNvPr>
          <p:cNvSpPr txBox="1"/>
          <p:nvPr/>
        </p:nvSpPr>
        <p:spPr>
          <a:xfrm>
            <a:off x="3141617" y="4652641"/>
            <a:ext cx="28607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Folder and Pages are stored in a filesystem-like hierarchy. One Page in a Folder may be designated as Landing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E74F4E-30E0-47A3-938F-49C94B8958A1}"/>
              </a:ext>
            </a:extLst>
          </p:cNvPr>
          <p:cNvSpPr txBox="1"/>
          <p:nvPr/>
        </p:nvSpPr>
        <p:spPr>
          <a:xfrm>
            <a:off x="3204519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Hierarchy data store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5F760C-4D39-40C6-8FDE-158A484DB1CD}"/>
              </a:ext>
            </a:extLst>
          </p:cNvPr>
          <p:cNvSpPr txBox="1"/>
          <p:nvPr/>
        </p:nvSpPr>
        <p:spPr>
          <a:xfrm>
            <a:off x="132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none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C7E2AB-3B24-47F7-B589-A591814C8793}"/>
              </a:ext>
            </a:extLst>
          </p:cNvPr>
          <p:cNvSpPr txBox="1"/>
          <p:nvPr/>
        </p:nvSpPr>
        <p:spPr>
          <a:xfrm>
            <a:off x="68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none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A8FE55-14DD-4C06-9BF0-AE8599DC0998}"/>
              </a:ext>
            </a:extLst>
          </p:cNvPr>
          <p:cNvSpPr txBox="1"/>
          <p:nvPr/>
        </p:nvSpPr>
        <p:spPr>
          <a:xfrm>
            <a:off x="1731163" y="865186"/>
            <a:ext cx="427121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Manage folders and pages, and hierarchy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Browsing folder/page hierarchy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39E2A7-CFB5-47B7-8B23-E9CA7D2CE345}"/>
              </a:ext>
            </a:extLst>
          </p:cNvPr>
          <p:cNvSpPr txBox="1"/>
          <p:nvPr/>
        </p:nvSpPr>
        <p:spPr>
          <a:xfrm>
            <a:off x="4940795" y="438732"/>
            <a:ext cx="41439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Manage Folder, Pages and Hierarchy</a:t>
            </a:r>
          </a:p>
        </p:txBody>
      </p:sp>
    </p:spTree>
    <p:extLst>
      <p:ext uri="{BB962C8B-B14F-4D97-AF65-F5344CB8AC3E}">
        <p14:creationId xmlns:p14="http://schemas.microsoft.com/office/powerpoint/2010/main" val="2509612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49F98E-47D9-4032-A7A1-6C242FFE6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0"/>
            <a:ext cx="91313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E50C38-42B2-429E-84F4-851EDA822F03}"/>
              </a:ext>
            </a:extLst>
          </p:cNvPr>
          <p:cNvSpPr txBox="1"/>
          <p:nvPr/>
        </p:nvSpPr>
        <p:spPr>
          <a:xfrm>
            <a:off x="1468703" y="395081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Content Service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E1C8F8-DAB1-4EEF-B44E-F07D7F65A08D}"/>
              </a:ext>
            </a:extLst>
          </p:cNvPr>
          <p:cNvSpPr txBox="1"/>
          <p:nvPr/>
        </p:nvSpPr>
        <p:spPr>
          <a:xfrm>
            <a:off x="6089653" y="2715241"/>
            <a:ext cx="2860766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List versions of a page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 content of a specific version of a page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 current content of a Page identified by a Location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10F690-3F43-4E8B-9BE6-9E4C9CAB39A4}"/>
              </a:ext>
            </a:extLst>
          </p:cNvPr>
          <p:cNvSpPr txBox="1"/>
          <p:nvPr/>
        </p:nvSpPr>
        <p:spPr>
          <a:xfrm>
            <a:off x="6065285" y="4105516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Set/remove content of a Page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Restore Content of a Page as of specific version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ABC6F3-BA9D-43B2-9B52-39F617AC45C1}"/>
              </a:ext>
            </a:extLst>
          </p:cNvPr>
          <p:cNvSpPr txBox="1"/>
          <p:nvPr/>
        </p:nvSpPr>
        <p:spPr>
          <a:xfrm>
            <a:off x="132155" y="5759443"/>
            <a:ext cx="28607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Modification – medium usage – by authors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Retrieving current version by Location – high usage – by end users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E74F4E-30E0-47A3-938F-49C94B8958A1}"/>
              </a:ext>
            </a:extLst>
          </p:cNvPr>
          <p:cNvSpPr txBox="1"/>
          <p:nvPr/>
        </p:nvSpPr>
        <p:spPr>
          <a:xfrm>
            <a:off x="3204519" y="2715241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Content data store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3rd party SaaS headless CMS’s (pluggable)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5F760C-4D39-40C6-8FDE-158A484DB1CD}"/>
              </a:ext>
            </a:extLst>
          </p:cNvPr>
          <p:cNvSpPr txBox="1"/>
          <p:nvPr/>
        </p:nvSpPr>
        <p:spPr>
          <a:xfrm>
            <a:off x="132155" y="2715241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none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A8FE55-14DD-4C06-9BF0-AE8599DC0998}"/>
              </a:ext>
            </a:extLst>
          </p:cNvPr>
          <p:cNvSpPr txBox="1"/>
          <p:nvPr/>
        </p:nvSpPr>
        <p:spPr>
          <a:xfrm>
            <a:off x="1731164" y="865186"/>
            <a:ext cx="624240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Setting/removing Content of a Page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Listing Page Versions and restoring a Version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Returning content by various Locations of a Page (by path, by ID)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39E2A7-CFB5-47B7-8B23-E9CA7D2CE345}"/>
              </a:ext>
            </a:extLst>
          </p:cNvPr>
          <p:cNvSpPr txBox="1"/>
          <p:nvPr/>
        </p:nvSpPr>
        <p:spPr>
          <a:xfrm>
            <a:off x="4940795" y="438732"/>
            <a:ext cx="41439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Manage content of a Page and retrieving content by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0A08CC-23EB-4E38-9555-62A1138C47D4}"/>
              </a:ext>
            </a:extLst>
          </p:cNvPr>
          <p:cNvSpPr txBox="1"/>
          <p:nvPr/>
        </p:nvSpPr>
        <p:spPr>
          <a:xfrm>
            <a:off x="3141617" y="4652641"/>
            <a:ext cx="2860766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Each set/remove/restore content creates a version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Listens events from Hierarchy and maintains a cache or Path -&gt; ID locations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71D944-5671-499E-8EA0-9BFBF28C8C3B}"/>
              </a:ext>
            </a:extLst>
          </p:cNvPr>
          <p:cNvSpPr txBox="1"/>
          <p:nvPr/>
        </p:nvSpPr>
        <p:spPr>
          <a:xfrm>
            <a:off x="6089911" y="5759443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Content:set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Content: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removed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Content:versionRestored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62F038-DA66-40D0-98CF-66EDD16EA7DF}"/>
              </a:ext>
            </a:extLst>
          </p:cNvPr>
          <p:cNvSpPr txBox="1"/>
          <p:nvPr/>
        </p:nvSpPr>
        <p:spPr>
          <a:xfrm>
            <a:off x="68710" y="4105516"/>
            <a:ext cx="28607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Folder: deleted, renamed, moved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Page: deleted, renamed, moved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Folder: 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pageSetAsLanding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, 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pageUnsetAsLanding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331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49F98E-47D9-4032-A7A1-6C242FFE6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0"/>
            <a:ext cx="91313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E50C38-42B2-429E-84F4-851EDA822F03}"/>
              </a:ext>
            </a:extLst>
          </p:cNvPr>
          <p:cNvSpPr txBox="1"/>
          <p:nvPr/>
        </p:nvSpPr>
        <p:spPr>
          <a:xfrm>
            <a:off x="1468703" y="395081"/>
            <a:ext cx="2223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Asset 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10F690-3F43-4E8B-9BE6-9E4C9CAB39A4}"/>
              </a:ext>
            </a:extLst>
          </p:cNvPr>
          <p:cNvSpPr txBox="1"/>
          <p:nvPr/>
        </p:nvSpPr>
        <p:spPr>
          <a:xfrm>
            <a:off x="6065285" y="4105516"/>
            <a:ext cx="286076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Upload/delete an Asset for a Page or a Folder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AC7E44-7372-4427-9746-A251046E383C}"/>
              </a:ext>
            </a:extLst>
          </p:cNvPr>
          <p:cNvSpPr txBox="1"/>
          <p:nvPr/>
        </p:nvSpPr>
        <p:spPr>
          <a:xfrm>
            <a:off x="6089911" y="5759443"/>
            <a:ext cx="286076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Asset:uploaded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, deleted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Asset:usedBy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ABC6F3-BA9D-43B2-9B52-39F617AC45C1}"/>
              </a:ext>
            </a:extLst>
          </p:cNvPr>
          <p:cNvSpPr txBox="1"/>
          <p:nvPr/>
        </p:nvSpPr>
        <p:spPr>
          <a:xfrm>
            <a:off x="132155" y="5759443"/>
            <a:ext cx="28607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Asset upload/deletion – moderate usage – by authors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Consuming assets – will typically be done directly from backing stores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A7B6FD-6C28-4952-B467-F39970F198F7}"/>
              </a:ext>
            </a:extLst>
          </p:cNvPr>
          <p:cNvSpPr txBox="1"/>
          <p:nvPr/>
        </p:nvSpPr>
        <p:spPr>
          <a:xfrm>
            <a:off x="3141617" y="4652641"/>
            <a:ext cx="2860766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An asset “belongs” to a specific Page or a specific Folder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An asset can be “used” (linked, embedded) on any number of Pages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Tracks Content updates, constructing for a Page the list of assets that the page “uses”, maintaining 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asset-to-page|folder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 relationship; publishes “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asset:usedBy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” events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E74F4E-30E0-47A3-938F-49C94B8958A1}"/>
              </a:ext>
            </a:extLst>
          </p:cNvPr>
          <p:cNvSpPr txBox="1"/>
          <p:nvPr/>
        </p:nvSpPr>
        <p:spPr>
          <a:xfrm>
            <a:off x="3204519" y="2715241"/>
            <a:ext cx="286076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Asset data store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Pluggable 3</a:t>
            </a:r>
            <a:r>
              <a:rPr lang="en-US" sz="105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rd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 party SaaS stores (may be different for different types of assets – images a store capable of resizing, office docs – in another store capable of providing “embed” widget)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5F760C-4D39-40C6-8FDE-158A484DB1CD}"/>
              </a:ext>
            </a:extLst>
          </p:cNvPr>
          <p:cNvSpPr txBox="1"/>
          <p:nvPr/>
        </p:nvSpPr>
        <p:spPr>
          <a:xfrm>
            <a:off x="132155" y="2715241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Content Service:</a:t>
            </a:r>
          </a:p>
          <a:p>
            <a:pPr marL="671513" lvl="1" indent="-214313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 content of a specific version of a page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C7E2AB-3B24-47F7-B589-A591814C8793}"/>
              </a:ext>
            </a:extLst>
          </p:cNvPr>
          <p:cNvSpPr txBox="1"/>
          <p:nvPr/>
        </p:nvSpPr>
        <p:spPr>
          <a:xfrm>
            <a:off x="68710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Content:set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/removed/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versionRestored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A8FE55-14DD-4C06-9BF0-AE8599DC0998}"/>
              </a:ext>
            </a:extLst>
          </p:cNvPr>
          <p:cNvSpPr txBox="1"/>
          <p:nvPr/>
        </p:nvSpPr>
        <p:spPr>
          <a:xfrm>
            <a:off x="1731163" y="865186"/>
            <a:ext cx="414398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Uploading Assets for a Page or a Folder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List versions and retrieving specific version of an Asset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39E2A7-CFB5-47B7-8B23-E9CA7D2CE345}"/>
              </a:ext>
            </a:extLst>
          </p:cNvPr>
          <p:cNvSpPr txBox="1"/>
          <p:nvPr/>
        </p:nvSpPr>
        <p:spPr>
          <a:xfrm>
            <a:off x="4940795" y="438732"/>
            <a:ext cx="41439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Manage Assets for a Page or a Folder (files belonging to a page)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D0C40A-88AE-4F2F-8D2E-484D4F876C4F}"/>
              </a:ext>
            </a:extLst>
          </p:cNvPr>
          <p:cNvSpPr txBox="1"/>
          <p:nvPr/>
        </p:nvSpPr>
        <p:spPr>
          <a:xfrm>
            <a:off x="6089653" y="2715241"/>
            <a:ext cx="286076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List Assets “belonging” to a Page or a Folder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List Pages and Folders which “use” an Asset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Get asset (download link, embed code, 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etc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51618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49F98E-47D9-4032-A7A1-6C242FFE6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0"/>
            <a:ext cx="91313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E50C38-42B2-429E-84F4-851EDA822F03}"/>
              </a:ext>
            </a:extLst>
          </p:cNvPr>
          <p:cNvSpPr txBox="1"/>
          <p:nvPr/>
        </p:nvSpPr>
        <p:spPr>
          <a:xfrm>
            <a:off x="1468703" y="395081"/>
            <a:ext cx="2475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Editor Dashboard Service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E1C8F8-DAB1-4EEF-B44E-F07D7F65A08D}"/>
              </a:ext>
            </a:extLst>
          </p:cNvPr>
          <p:cNvSpPr txBox="1"/>
          <p:nvPr/>
        </p:nvSpPr>
        <p:spPr>
          <a:xfrm>
            <a:off x="6089653" y="2715241"/>
            <a:ext cx="2860766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Find all items based on search criteria, aggregating results (see “consumer tasks”)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10F690-3F43-4E8B-9BE6-9E4C9CAB39A4}"/>
              </a:ext>
            </a:extLst>
          </p:cNvPr>
          <p:cNvSpPr txBox="1"/>
          <p:nvPr/>
        </p:nvSpPr>
        <p:spPr>
          <a:xfrm>
            <a:off x="6065285" y="4105516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none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AC7E44-7372-4427-9746-A251046E383C}"/>
              </a:ext>
            </a:extLst>
          </p:cNvPr>
          <p:cNvSpPr txBox="1"/>
          <p:nvPr/>
        </p:nvSpPr>
        <p:spPr>
          <a:xfrm>
            <a:off x="6089911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ABC6F3-BA9D-43B2-9B52-39F617AC45C1}"/>
              </a:ext>
            </a:extLst>
          </p:cNvPr>
          <p:cNvSpPr txBox="1"/>
          <p:nvPr/>
        </p:nvSpPr>
        <p:spPr>
          <a:xfrm>
            <a:off x="132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A7B6FD-6C28-4952-B467-F39970F198F7}"/>
              </a:ext>
            </a:extLst>
          </p:cNvPr>
          <p:cNvSpPr txBox="1"/>
          <p:nvPr/>
        </p:nvSpPr>
        <p:spPr>
          <a:xfrm>
            <a:off x="3141617" y="4652641"/>
            <a:ext cx="2860766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Listen to all events and update index accordingly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Problem: rebuilding index; two ways to address:</a:t>
            </a:r>
          </a:p>
          <a:p>
            <a:pPr marL="671513" lvl="1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replay event history (~event sourcing)</a:t>
            </a:r>
          </a:p>
          <a:p>
            <a:pPr marL="671513" lvl="1" indent="-214313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browse Hierarchy, querying Content and Asset services to get additional info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E74F4E-30E0-47A3-938F-49C94B8958A1}"/>
              </a:ext>
            </a:extLst>
          </p:cNvPr>
          <p:cNvSpPr txBox="1"/>
          <p:nvPr/>
        </p:nvSpPr>
        <p:spPr>
          <a:xfrm>
            <a:off x="3204519" y="2715241"/>
            <a:ext cx="286076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Search/indexing engine (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ElasticSearch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Solr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/Lucene)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5F760C-4D39-40C6-8FDE-158A484DB1CD}"/>
              </a:ext>
            </a:extLst>
          </p:cNvPr>
          <p:cNvSpPr txBox="1"/>
          <p:nvPr/>
        </p:nvSpPr>
        <p:spPr>
          <a:xfrm>
            <a:off x="132155" y="2715241"/>
            <a:ext cx="2860766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Depending on how “rebuilding index” problem is resolved: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None, if events are stored and 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replayable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 (~event sourcing)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All, if events are not 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replayable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C7E2AB-3B24-47F7-B589-A591814C8793}"/>
              </a:ext>
            </a:extLst>
          </p:cNvPr>
          <p:cNvSpPr txBox="1"/>
          <p:nvPr/>
        </p:nvSpPr>
        <p:spPr>
          <a:xfrm>
            <a:off x="68710" y="4105516"/>
            <a:ext cx="28607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All events from Hierarchy Service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All events from Content Service</a:t>
            </a:r>
          </a:p>
          <a:p>
            <a:pPr marL="214313" indent="-214313" algn="l">
              <a:buFont typeface="Arial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All events from Asset Service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 algn="l">
              <a:buFont typeface="Arial" charset="0"/>
              <a:buChar char="•"/>
            </a:pP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A8FE55-14DD-4C06-9BF0-AE8599DC0998}"/>
              </a:ext>
            </a:extLst>
          </p:cNvPr>
          <p:cNvSpPr txBox="1"/>
          <p:nvPr/>
        </p:nvSpPr>
        <p:spPr>
          <a:xfrm>
            <a:off x="1731164" y="865186"/>
            <a:ext cx="55535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Find all Pages and/or Assets satisfying some criteria in any combination: within specified folders, name satisfies query XXX, current version is created within a date range, 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etc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; aggregate results by various properties to power drill-down search/filtering experience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39E2A7-CFB5-47B7-8B23-E9CA7D2CE345}"/>
              </a:ext>
            </a:extLst>
          </p:cNvPr>
          <p:cNvSpPr txBox="1"/>
          <p:nvPr/>
        </p:nvSpPr>
        <p:spPr>
          <a:xfrm>
            <a:off x="4940795" y="438732"/>
            <a:ext cx="41439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</a:rPr>
              <a:t>Index, Search and Filtering for Pages and Assets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D83680-203C-425C-9B34-493B630F391A}"/>
              </a:ext>
            </a:extLst>
          </p:cNvPr>
          <p:cNvSpPr txBox="1"/>
          <p:nvPr/>
        </p:nvSpPr>
        <p:spPr>
          <a:xfrm>
            <a:off x="132155" y="5759443"/>
            <a:ext cx="286076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Moderate usage – by authors</a:t>
            </a:r>
          </a:p>
        </p:txBody>
      </p:sp>
    </p:spTree>
    <p:extLst>
      <p:ext uri="{BB962C8B-B14F-4D97-AF65-F5344CB8AC3E}">
        <p14:creationId xmlns:p14="http://schemas.microsoft.com/office/powerpoint/2010/main" val="1640169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</TotalTime>
  <Words>661</Words>
  <Application>Microsoft Office PowerPoint</Application>
  <PresentationFormat>On-screen Show (4:3)</PresentationFormat>
  <Paragraphs>77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News Gothic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 Udintsev</dc:creator>
  <cp:lastModifiedBy>Anton Udintsev</cp:lastModifiedBy>
  <cp:revision>97</cp:revision>
  <dcterms:created xsi:type="dcterms:W3CDTF">2021-01-17T10:40:44Z</dcterms:created>
  <dcterms:modified xsi:type="dcterms:W3CDTF">2021-01-17T15:28:01Z</dcterms:modified>
</cp:coreProperties>
</file>

<file path=docProps/thumbnail.jpeg>
</file>